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15"/>
  </p:notesMasterIdLst>
  <p:handoutMasterIdLst>
    <p:handoutMasterId r:id="rId16"/>
  </p:handoutMasterIdLst>
  <p:sldIdLst>
    <p:sldId id="256" r:id="rId2"/>
    <p:sldId id="341" r:id="rId3"/>
    <p:sldId id="342" r:id="rId4"/>
    <p:sldId id="338" r:id="rId5"/>
    <p:sldId id="343" r:id="rId6"/>
    <p:sldId id="346" r:id="rId7"/>
    <p:sldId id="347" r:id="rId8"/>
    <p:sldId id="345" r:id="rId9"/>
    <p:sldId id="344" r:id="rId10"/>
    <p:sldId id="278" r:id="rId11"/>
    <p:sldId id="336" r:id="rId12"/>
    <p:sldId id="340" r:id="rId13"/>
    <p:sldId id="302" r:id="rId14"/>
  </p:sldIdLst>
  <p:sldSz cx="9144000" cy="6858000" type="screen4x3"/>
  <p:notesSz cx="7104063" cy="10234613"/>
  <p:defaultTextStyle>
    <a:defPPr>
      <a:defRPr lang="zh-TW"/>
    </a:defPPr>
    <a:lvl1pPr marL="0" algn="l" defTabSz="9143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96" algn="l" defTabSz="9143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95" algn="l" defTabSz="9143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91" algn="l" defTabSz="9143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89" algn="l" defTabSz="9143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85" algn="l" defTabSz="9143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82" algn="l" defTabSz="9143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80" algn="l" defTabSz="9143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76" algn="l" defTabSz="9143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269" autoAdjust="0"/>
  </p:normalViewPr>
  <p:slideViewPr>
    <p:cSldViewPr snapToGrid="0">
      <p:cViewPr varScale="1">
        <p:scale>
          <a:sx n="47" d="100"/>
          <a:sy n="47" d="100"/>
        </p:scale>
        <p:origin x="4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27963;&#38913;&#31807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工作表1!$A$1:$A$10</c:f>
              <c:strCache>
                <c:ptCount val="10"/>
                <c:pt idx="0">
                  <c:v>肢體暴力</c:v>
                </c:pt>
                <c:pt idx="1">
                  <c:v>語言貶抑</c:v>
                </c:pt>
                <c:pt idx="2">
                  <c:v>攻擊威脅</c:v>
                </c:pt>
                <c:pt idx="3">
                  <c:v>控制隔離</c:v>
                </c:pt>
                <c:pt idx="4">
                  <c:v>情緒威脅</c:v>
                </c:pt>
                <c:pt idx="5">
                  <c:v>經濟暴力</c:v>
                </c:pt>
                <c:pt idx="6">
                  <c:v>性暴力</c:v>
                </c:pt>
                <c:pt idx="7">
                  <c:v>個人特質</c:v>
                </c:pt>
                <c:pt idx="8">
                  <c:v>成癮行為</c:v>
                </c:pt>
                <c:pt idx="9">
                  <c:v>冷暴力</c:v>
                </c:pt>
              </c:strCache>
            </c:strRef>
          </c:cat>
          <c:val>
            <c:numRef>
              <c:f>工作表1!$C$1:$C$10</c:f>
              <c:numCache>
                <c:formatCode>General</c:formatCode>
                <c:ptCount val="10"/>
                <c:pt idx="0">
                  <c:v>50</c:v>
                </c:pt>
                <c:pt idx="1">
                  <c:v>50</c:v>
                </c:pt>
                <c:pt idx="2">
                  <c:v>75</c:v>
                </c:pt>
                <c:pt idx="3">
                  <c:v>50</c:v>
                </c:pt>
                <c:pt idx="4">
                  <c:v>75</c:v>
                </c:pt>
                <c:pt idx="5">
                  <c:v>50</c:v>
                </c:pt>
                <c:pt idx="6">
                  <c:v>75</c:v>
                </c:pt>
                <c:pt idx="7">
                  <c:v>25</c:v>
                </c:pt>
                <c:pt idx="8">
                  <c:v>0</c:v>
                </c:pt>
                <c:pt idx="9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6D-41BD-B04A-5CE825392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0876592"/>
        <c:axId val="1429152128"/>
      </c:radarChart>
      <c:catAx>
        <c:axId val="136087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pPr>
            <a:endParaRPr lang="zh-TW"/>
          </a:p>
        </c:txPr>
        <c:crossAx val="1429152128"/>
        <c:crosses val="autoZero"/>
        <c:auto val="1"/>
        <c:lblAlgn val="ctr"/>
        <c:lblOffset val="100"/>
        <c:noMultiLvlLbl val="0"/>
      </c:catAx>
      <c:valAx>
        <c:axId val="142915212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pPr>
            <a:endParaRPr lang="zh-TW"/>
          </a:p>
        </c:txPr>
        <c:crossAx val="136087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9202" cy="513858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3203" y="1"/>
            <a:ext cx="3079202" cy="513858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r">
              <a:defRPr sz="1200"/>
            </a:lvl1pPr>
          </a:lstStyle>
          <a:p>
            <a:fld id="{CF150B14-F9B4-0346-9658-8F359C4319EE}" type="datetimeFigureOut">
              <a:rPr lang="en-US" altLang="zh-TW" smtClean="0"/>
              <a:pPr/>
              <a:t>12/10/2022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0756"/>
            <a:ext cx="3079202" cy="513858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3203" y="9720756"/>
            <a:ext cx="3079202" cy="513858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51F91BEE-5A82-D54A-8C7C-9EEF63851993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362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9202" cy="513858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3203" y="1"/>
            <a:ext cx="3079202" cy="513858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r">
              <a:defRPr sz="1200"/>
            </a:lvl1pPr>
          </a:lstStyle>
          <a:p>
            <a:fld id="{00C5A00B-772A-437A-985E-272FC1199389}" type="datetimeFigureOut">
              <a:rPr lang="zh-TW" altLang="en-US" smtClean="0"/>
              <a:pPr/>
              <a:t>2022/12/10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0075" y="4925838"/>
            <a:ext cx="5683914" cy="4029040"/>
          </a:xfrm>
          <a:prstGeom prst="rect">
            <a:avLst/>
          </a:prstGeom>
        </p:spPr>
        <p:txBody>
          <a:bodyPr vert="horz" lIns="94778" tIns="47389" rIns="94778" bIns="47389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0756"/>
            <a:ext cx="3079202" cy="513858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3203" y="9720756"/>
            <a:ext cx="3079202" cy="513858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A9505B5C-CB1B-495A-92E4-5BDC2975FEB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9392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6" algn="l" defTabSz="9143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95" algn="l" defTabSz="9143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91" algn="l" defTabSz="9143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89" algn="l" defTabSz="9143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85" algn="l" defTabSz="9143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82" algn="l" defTabSz="9143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80" algn="l" defTabSz="9143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76" algn="l" defTabSz="9143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05B5C-CB1B-495A-92E4-5BDC2975FEBC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2085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05B5C-CB1B-495A-92E4-5BDC2975FEBC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4720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05B5C-CB1B-495A-92E4-5BDC2975FEBC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7666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可參考</a:t>
            </a:r>
            <a:r>
              <a:rPr lang="en-US" altLang="zh-TW" dirty="0"/>
              <a:t>https://www.youtube.com/watch?v=eeildva6meI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05B5C-CB1B-495A-92E4-5BDC2975FEBC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749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05B5C-CB1B-495A-92E4-5BDC2975FEBC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2394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762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2E2E2"/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5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60649"/>
            <a:ext cx="7772400" cy="1008112"/>
          </a:xfrm>
        </p:spPr>
        <p:txBody>
          <a:bodyPr anchor="t"/>
          <a:lstStyle>
            <a:lvl1pPr algn="r">
              <a:defRPr b="1">
                <a:latin typeface="Sanserifing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89248" y="1340768"/>
            <a:ext cx="7768952" cy="1008112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65000"/>
                  </a:schemeClr>
                </a:solidFill>
                <a:latin typeface="Sanserifing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12" b="19425"/>
          <a:stretch/>
        </p:blipFill>
        <p:spPr bwMode="auto">
          <a:xfrm>
            <a:off x="179512" y="2204864"/>
            <a:ext cx="8964488" cy="467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20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762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2E2E2"/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5" b="1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 algn="l">
              <a:defRPr sz="3600" b="1">
                <a:latin typeface="Sanserifing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Sanserifing" pitchFamily="34" charset="0"/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  <a:latin typeface="Sanserifing" pitchFamily="34" charset="0"/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  <a:latin typeface="Sanserifing" pitchFamily="34" charset="0"/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  <a:latin typeface="Sanserifing" pitchFamily="34" charset="0"/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  <a:latin typeface="Sanserifing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356352"/>
            <a:ext cx="2895600" cy="365125"/>
          </a:xfrm>
        </p:spPr>
        <p:txBody>
          <a:bodyPr/>
          <a:lstStyle>
            <a:lvl1pPr algn="l">
              <a:defRPr sz="1200">
                <a:latin typeface="Sanserifing" pitchFamily="34" charset="0"/>
              </a:defRPr>
            </a:lvl1pPr>
          </a:lstStyle>
          <a:p>
            <a:endParaRPr lang="zh-TW" altLang="en-US">
              <a:solidFill>
                <a:srgbClr val="92278F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12" b="44063"/>
          <a:stretch/>
        </p:blipFill>
        <p:spPr bwMode="auto">
          <a:xfrm>
            <a:off x="5076057" y="5404663"/>
            <a:ext cx="4067944" cy="147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2E7736B-6752-4BE1-9E08-034FFFA9EEC5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06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0" y="0"/>
            <a:ext cx="9144000" cy="68762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2E2E2"/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5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907704" y="2057675"/>
            <a:ext cx="6587009" cy="1362075"/>
          </a:xfrm>
        </p:spPr>
        <p:txBody>
          <a:bodyPr anchor="t">
            <a:noAutofit/>
          </a:bodyPr>
          <a:lstStyle>
            <a:lvl1pPr algn="l">
              <a:defRPr sz="3600" b="1" cap="small" baseline="0">
                <a:solidFill>
                  <a:srgbClr val="1F2429"/>
                </a:solidFill>
                <a:latin typeface="Sanserifing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907704" y="557488"/>
            <a:ext cx="6587009" cy="1500187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solidFill>
                  <a:schemeClr val="accent1"/>
                </a:solidFill>
                <a:effectLst/>
                <a:latin typeface="Sanserifing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fr-FR" dirty="0"/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12" b="19425"/>
          <a:stretch/>
        </p:blipFill>
        <p:spPr bwMode="auto">
          <a:xfrm flipH="1">
            <a:off x="0" y="3097634"/>
            <a:ext cx="7164288" cy="377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867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739D-7ED2-4B91-98C9-FA347FD2C487}" type="datetimeFigureOut">
              <a:rPr lang="zh-TW" altLang="en-US" smtClean="0">
                <a:solidFill>
                  <a:srgbClr val="92278F"/>
                </a:solidFill>
              </a:rPr>
              <a:pPr/>
              <a:t>2022/12/10</a:t>
            </a:fld>
            <a:endParaRPr lang="zh-TW" altLang="en-US">
              <a:solidFill>
                <a:srgbClr val="92278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2278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736B-6752-4BE1-9E08-034FFFA9EEC5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4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17" y="2603509"/>
            <a:ext cx="3618869" cy="341630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7" y="2603502"/>
            <a:ext cx="3618869" cy="341630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4739D-7ED2-4B91-98C9-FA347FD2C487}" type="datetimeFigureOut">
              <a:rPr lang="zh-TW" altLang="en-US" smtClean="0">
                <a:solidFill>
                  <a:srgbClr val="92278F"/>
                </a:solidFill>
              </a:rPr>
              <a:pPr/>
              <a:t>2022/12/10</a:t>
            </a:fld>
            <a:endParaRPr lang="zh-TW" altLang="en-US">
              <a:solidFill>
                <a:srgbClr val="92278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92278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736B-6752-4BE1-9E08-034FFFA9EEC5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048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50381" y="334460"/>
            <a:ext cx="4232751" cy="586313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sz="2100" dirty="0"/>
              <a:t>CLICK</a:t>
            </a:r>
            <a:r>
              <a:rPr kumimoji="1" lang="zh-CN" altLang="en-US" sz="2100" dirty="0"/>
              <a:t> </a:t>
            </a:r>
            <a:r>
              <a:rPr kumimoji="1" lang="en-US" altLang="zh-CN" sz="2100" dirty="0"/>
              <a:t>HERE</a:t>
            </a:r>
            <a:r>
              <a:rPr kumimoji="1" lang="zh-CN" altLang="en-US" sz="2100" dirty="0"/>
              <a:t> </a:t>
            </a:r>
            <a:r>
              <a:rPr kumimoji="1" lang="en-US" altLang="zh-CN" sz="2100" dirty="0"/>
              <a:t>TO</a:t>
            </a:r>
            <a:r>
              <a:rPr kumimoji="1" lang="zh-CN" altLang="en-US" sz="2100" dirty="0"/>
              <a:t> </a:t>
            </a:r>
            <a:r>
              <a:rPr kumimoji="1" lang="en-US" altLang="zh-CN" sz="2100" dirty="0"/>
              <a:t>ADD</a:t>
            </a:r>
            <a:r>
              <a:rPr kumimoji="1" lang="zh-CN" altLang="en-US" sz="2100" dirty="0"/>
              <a:t> </a:t>
            </a:r>
            <a:r>
              <a:rPr kumimoji="1" lang="en-US" altLang="zh-CN" sz="2100" dirty="0"/>
              <a:t>YOUR</a:t>
            </a:r>
            <a:r>
              <a:rPr kumimoji="1" lang="zh-CN" altLang="en-US" sz="2100" dirty="0"/>
              <a:t> </a:t>
            </a:r>
            <a:r>
              <a:rPr kumimoji="1" lang="en-US" altLang="zh-CN" sz="2100" dirty="0"/>
              <a:t>TITLE</a:t>
            </a:r>
            <a:endParaRPr kumimoji="1"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1" hasCustomPrompt="1"/>
          </p:nvPr>
        </p:nvSpPr>
        <p:spPr>
          <a:xfrm>
            <a:off x="8405753" y="6094902"/>
            <a:ext cx="509090" cy="58631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9" name="矩形 8"/>
          <p:cNvSpPr/>
          <p:nvPr userDrawn="1"/>
        </p:nvSpPr>
        <p:spPr>
          <a:xfrm>
            <a:off x="350380" y="273503"/>
            <a:ext cx="1350236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90" rIns="68579" bIns="34290" rtlCol="0" anchor="ctr"/>
          <a:lstStyle/>
          <a:p>
            <a:pPr algn="ctr"/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3806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4739D-7ED2-4B91-98C9-FA347FD2C487}" type="datetimeFigureOut">
              <a:rPr lang="zh-TW" altLang="en-US" smtClean="0">
                <a:solidFill>
                  <a:srgbClr val="92278F"/>
                </a:solidFill>
              </a:rPr>
              <a:pPr/>
              <a:t>2022/12/10</a:t>
            </a:fld>
            <a:endParaRPr lang="zh-TW" altLang="en-US">
              <a:solidFill>
                <a:srgbClr val="92278F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92278F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7736B-6752-4BE1-9E08-034FFFA9EEC5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8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1" r:id="rId6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39953"/>
            <a:ext cx="8877299" cy="67387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6699" y="1131660"/>
            <a:ext cx="8877299" cy="810185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情人危險</a:t>
            </a:r>
            <a:r>
              <a:rPr lang="zh-TW" altLang="en-US" sz="4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r>
              <a:rPr lang="en-US" altLang="zh-TW" sz="4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!</a:t>
            </a:r>
            <a:br>
              <a:rPr lang="en-US" altLang="zh-TW" sz="4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談親密暴力自我評估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594" y="5648911"/>
            <a:ext cx="7988300" cy="907679"/>
          </a:xfrm>
        </p:spPr>
        <p:txBody>
          <a:bodyPr>
            <a:noAutofit/>
          </a:bodyPr>
          <a:lstStyle/>
          <a:p>
            <a:pPr algn="ctr">
              <a:spcBef>
                <a:spcPts val="450"/>
              </a:spcBef>
            </a:pPr>
            <a:r>
              <a:rPr lang="zh-TW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曾秀雲</a:t>
            </a:r>
            <a:r>
              <a:rPr lang="zh-TW" altLang="zh-TW" sz="21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博士</a:t>
            </a:r>
            <a:r>
              <a:rPr lang="en-US" altLang="zh-TW" sz="21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</a:p>
          <a:p>
            <a:pPr algn="ctr">
              <a:spcBef>
                <a:spcPts val="450"/>
              </a:spcBef>
            </a:pPr>
            <a:r>
              <a:rPr lang="zh-TW" altLang="zh-TW" sz="21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實踐大學</a:t>
            </a:r>
            <a:r>
              <a:rPr lang="zh-TW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家庭研究與兒童發展學系 兼任副</a:t>
            </a:r>
            <a:r>
              <a:rPr lang="zh-TW" altLang="zh-TW" sz="21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教授</a:t>
            </a:r>
            <a:endParaRPr lang="en-US" altLang="zh-TW" sz="2100" dirty="0"/>
          </a:p>
          <a:p>
            <a:pPr algn="ctr">
              <a:spcBef>
                <a:spcPts val="450"/>
              </a:spcBef>
            </a:pPr>
            <a:r>
              <a:rPr lang="zh-TW" altLang="en-US" sz="21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華人心理治療研究發展基金會研究員</a:t>
            </a:r>
            <a:endParaRPr lang="en-US" altLang="zh-TW" sz="2100" b="1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513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>
            <a:extLst>
              <a:ext uri="{FF2B5EF4-FFF2-40B4-BE49-F238E27FC236}">
                <a16:creationId xmlns:a16="http://schemas.microsoft.com/office/drawing/2014/main" id="{5BE6ED43-C4DF-495E-972A-64BA6A75B2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8091488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zh-TW" sz="4000" i="0" dirty="0">
                <a:latin typeface="標楷體" panose="03000509000000000000" pitchFamily="65" charset="-120"/>
                <a:ea typeface="標楷體" panose="03000509000000000000" pitchFamily="65" charset="-120"/>
              </a:rPr>
              <a:t>危險情人</a:t>
            </a:r>
            <a:r>
              <a:rPr lang="en-US" altLang="zh-TW" sz="4000" i="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4000" i="0" dirty="0">
                <a:latin typeface="標楷體" panose="03000509000000000000" pitchFamily="65" charset="-120"/>
                <a:ea typeface="標楷體" panose="03000509000000000000" pitchFamily="65" charset="-120"/>
              </a:rPr>
              <a:t>恐怖情人的親密暴力行為</a:t>
            </a:r>
            <a:endParaRPr lang="zh-TW" altLang="en-US" sz="4000" i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219" name="投影片編號版面配置區 3">
            <a:extLst>
              <a:ext uri="{FF2B5EF4-FFF2-40B4-BE49-F238E27FC236}">
                <a16:creationId xmlns:a16="http://schemas.microsoft.com/office/drawing/2014/main" id="{3346FFB4-9D80-4BB7-A260-22E25AA412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11BB29-9F27-49B5-82CD-E00D844A498D}" type="slidenum">
              <a:rPr lang="zh-TW" altLang="en-US" sz="10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zh-TW" sz="100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9C248F3-2999-4ED3-8581-7324E779F1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250" b="16134"/>
          <a:stretch/>
        </p:blipFill>
        <p:spPr>
          <a:xfrm>
            <a:off x="1073944" y="1261374"/>
            <a:ext cx="7200900" cy="54251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DC2EA1-3C7D-4C3A-B9BE-3F709E7FC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危險情人線上檢測</a:t>
            </a:r>
            <a:b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https://www.tip.org.tw/DL</a:t>
            </a:r>
            <a:endParaRPr lang="zh-TW" altLang="en-US" sz="4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1F7CFE68-4ECC-4C9D-85D6-C64ECDE68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072697"/>
            <a:ext cx="3636963" cy="4171810"/>
          </a:xfrm>
          <a:prstGeom prst="rect">
            <a:avLst/>
          </a:prstGeom>
        </p:spPr>
      </p:pic>
      <p:graphicFrame>
        <p:nvGraphicFramePr>
          <p:cNvPr id="4" name="圖表 3">
            <a:extLst>
              <a:ext uri="{FF2B5EF4-FFF2-40B4-BE49-F238E27FC236}">
                <a16:creationId xmlns:a16="http://schemas.microsoft.com/office/drawing/2014/main" id="{5B63984A-863D-4AE0-9D93-9197A18766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9179627"/>
              </p:ext>
            </p:extLst>
          </p:nvPr>
        </p:nvGraphicFramePr>
        <p:xfrm>
          <a:off x="4432405" y="2072697"/>
          <a:ext cx="4389767" cy="3894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圖片 7">
            <a:extLst>
              <a:ext uri="{FF2B5EF4-FFF2-40B4-BE49-F238E27FC236}">
                <a16:creationId xmlns:a16="http://schemas.microsoft.com/office/drawing/2014/main" id="{4CBDE9CF-6AA5-4B4F-A42D-DDFDFF138D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288" y="262484"/>
            <a:ext cx="1810213" cy="181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70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4903CC-18E7-3FE6-5584-F78CEDC68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遇到</a:t>
            </a:r>
            <a:r>
              <a:rPr lang="zh-TW" altLang="zh-TW" sz="3600" i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危險情人</a:t>
            </a:r>
            <a:r>
              <a:rPr lang="en-US" altLang="zh-TW" sz="3600" i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3600" i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恐怖情人</a:t>
            </a:r>
            <a:r>
              <a:rPr lang="zh-TW" altLang="en-US" sz="3600" i="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要怎麼說分手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056BEAF-B0CD-74AB-04A1-69CD1AE47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983160"/>
          </a:xfrm>
        </p:spPr>
        <p:txBody>
          <a:bodyPr/>
          <a:lstStyle/>
          <a:p>
            <a:r>
              <a:rPr lang="zh-TW" altLang="en-US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減少互動：</a:t>
            </a:r>
            <a:r>
              <a:rPr lang="zh-TW" altLang="en-US" sz="2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運用正當理由，減少見面，慢慢疏遠，不直接提分手</a:t>
            </a:r>
            <a:endParaRPr lang="en-US" altLang="zh-TW" sz="2800" i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安全分手計畫：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主動評估分手的時機，堅定溫和的提出分手，尋找親友協助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降低風險</a:t>
            </a:r>
            <a:r>
              <a:rPr lang="zh-TW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降低對方的挫敗感、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減少和異性</a:t>
            </a:r>
            <a: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同性互動，增加年長或同性</a:t>
            </a:r>
            <a: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異性朋友當緩衝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適當防禦：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考量公開安全的互動環境，避免單獨相處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增加支持：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評估</a:t>
            </a:r>
            <a:r>
              <a:rPr lang="zh-TW" altLang="en-US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雙方是否有足夠的支持系統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第三者介入</a:t>
            </a:r>
            <a:r>
              <a:rPr lang="zh-TW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2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即時求助於專業人員</a:t>
            </a:r>
            <a:r>
              <a:rPr lang="en-US" altLang="zh-TW" sz="2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2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司法單位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5166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06895" y="980558"/>
            <a:ext cx="6619244" cy="1913609"/>
          </a:xfrm>
        </p:spPr>
        <p:txBody>
          <a:bodyPr/>
          <a:lstStyle/>
          <a:p>
            <a:pPr algn="ctr"/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Thank you for listening</a:t>
            </a:r>
          </a:p>
          <a:p>
            <a:pPr algn="ctr"/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謝謝您的聆聽！</a:t>
            </a:r>
          </a:p>
        </p:txBody>
      </p:sp>
    </p:spTree>
    <p:extLst>
      <p:ext uri="{BB962C8B-B14F-4D97-AF65-F5344CB8AC3E}">
        <p14:creationId xmlns:p14="http://schemas.microsoft.com/office/powerpoint/2010/main" val="1201238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88AD13-CF7D-9823-E46F-D385611C3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在影片中你看到了什麼？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483769-0B64-A359-42D7-A665B2D3B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仲宇和宛臻新居落成，邀請朋友聚餐慶祝。</a:t>
            </a:r>
            <a:endParaRPr lang="en-US" altLang="zh-TW" sz="3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浩然的關心與詢問，宛臻決定試著為自己做決定，穿了自己喜歡的衣服，卻造成更大的誤會與衝突。</a:t>
            </a:r>
            <a:endParaRPr lang="en-US" altLang="zh-TW" sz="3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071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E4A900-E74E-D4B2-199A-E0AEB098F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仲宇是恐怖情人嗎？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B354B6-72E7-1EF1-60C3-1E58197DE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以愛之名：脅迫與控制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希望宛臻不要那麼辛苦，嫌棄她煮的料理不好吃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要求宛臻整理完拍照給他，家中布置按他的意志做安排，不讓她自己做主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自拍傳照片、報備行蹤、跟蹤、監視、查勤</a:t>
            </a:r>
            <a:b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「去哪裡？和誰見面？怎麼穿著？幾點回家？」</a:t>
            </a:r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要求宛臻合意性交，證明自己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辭掉工作，買咖啡機，降低宛臻外出</a:t>
            </a:r>
            <a: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社會連結</a:t>
            </a:r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）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的機會</a:t>
            </a:r>
          </a:p>
        </p:txBody>
      </p:sp>
    </p:spTree>
    <p:extLst>
      <p:ext uri="{BB962C8B-B14F-4D97-AF65-F5344CB8AC3E}">
        <p14:creationId xmlns:p14="http://schemas.microsoft.com/office/powerpoint/2010/main" val="332532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E79DBD-9977-A760-85D4-EDF98BF9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出現哪些行為，會被說是恐怖情人</a:t>
            </a:r>
            <a:r>
              <a:rPr lang="zh-TW" altLang="en-US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D92C4D-2E12-DA92-BB1B-B8F42EF78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312"/>
            <a:ext cx="4114800" cy="5243050"/>
          </a:xfrm>
        </p:spPr>
        <p:txBody>
          <a:bodyPr>
            <a:normAutofit lnSpcReduction="10000"/>
          </a:bodyPr>
          <a:lstStyle/>
          <a:p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肢體暴力</a:t>
            </a:r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精神暴力</a:t>
            </a:r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語言暴力</a:t>
            </a:r>
            <a:endParaRPr lang="en-US" altLang="zh-TW" sz="25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心理</a:t>
            </a:r>
            <a:r>
              <a:rPr lang="en-US" altLang="zh-TW" sz="2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情緒暴力</a:t>
            </a:r>
            <a:endParaRPr lang="en-US" altLang="zh-TW" sz="25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高壓管控</a:t>
            </a:r>
            <a:endParaRPr lang="en-US" altLang="zh-TW" sz="25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跟蹤騷擾</a:t>
            </a:r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經濟暴力</a:t>
            </a:r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經濟剝奪</a:t>
            </a:r>
            <a:endParaRPr lang="en-US" altLang="zh-TW" sz="25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阻止工作</a:t>
            </a:r>
            <a:endParaRPr lang="en-US" altLang="zh-TW" sz="25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經濟控制</a:t>
            </a:r>
            <a:endParaRPr lang="en-US" altLang="zh-TW" sz="25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財務獨斷</a:t>
            </a: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DFCF916F-0E78-BEB5-61E3-D9E1BB5BDC8B}"/>
              </a:ext>
            </a:extLst>
          </p:cNvPr>
          <p:cNvSpPr txBox="1">
            <a:spLocks/>
          </p:cNvSpPr>
          <p:nvPr/>
        </p:nvSpPr>
        <p:spPr>
          <a:xfrm>
            <a:off x="4765729" y="1340312"/>
            <a:ext cx="4114800" cy="5243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65000"/>
                  </a:schemeClr>
                </a:solidFill>
                <a:latin typeface="Sanserifing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bg1">
                    <a:lumMod val="65000"/>
                  </a:schemeClr>
                </a:solidFill>
                <a:latin typeface="Sanserifing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bg1">
                    <a:lumMod val="65000"/>
                  </a:schemeClr>
                </a:solidFill>
                <a:latin typeface="Sanserifing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bg1">
                    <a:lumMod val="65000"/>
                  </a:schemeClr>
                </a:solidFill>
                <a:latin typeface="Sanserifing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bg1">
                    <a:lumMod val="65000"/>
                  </a:schemeClr>
                </a:solidFill>
                <a:latin typeface="Sanserifing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性暴力</a:t>
            </a:r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成癮行為</a:t>
            </a:r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個人特質</a:t>
            </a:r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冷暴力</a:t>
            </a:r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4291BDB-16FE-1254-1F88-0D35F4AE8000}"/>
              </a:ext>
            </a:extLst>
          </p:cNvPr>
          <p:cNvSpPr txBox="1"/>
          <p:nvPr/>
        </p:nvSpPr>
        <p:spPr>
          <a:xfrm>
            <a:off x="4114800" y="3920634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暴力往往不一單一形式出現</a:t>
            </a:r>
            <a:endParaRPr lang="en-US" altLang="zh-TW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</a:t>
            </a:r>
            <a:r>
              <a:rPr lang="zh-TW" altLang="zh-TW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精神暴力先於肢體暴力，且不以單一事件為特徵，隱微、反覆和長期的影響當事人</a:t>
            </a:r>
            <a:endParaRPr lang="zh-TW" altLang="en-US" sz="24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4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5F22DA-84C0-CA68-F044-BDE39F04E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哪些行為違法？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B1FDA02-F6DF-CD57-2FC5-A4A218107E5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66700" y="877185"/>
            <a:ext cx="8610600" cy="5706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zh-TW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《家庭暴力防治法》第二條為基準，強調「身體、精神或經濟上之騷擾、控制、脅迫或其他不法侵害之行為」</a:t>
            </a:r>
            <a:endParaRPr lang="en-US" altLang="zh-TW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肢體暴力</a:t>
            </a:r>
            <a:endParaRPr lang="en-US" altLang="zh-TW" sz="3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刑事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刑法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en-US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277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條</a:t>
            </a:r>
            <a:r>
              <a:rPr lang="zh-TW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普通傷害罪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、或第</a:t>
            </a:r>
            <a:r>
              <a:rPr lang="en-US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278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條</a:t>
            </a:r>
            <a:r>
              <a:rPr lang="zh-TW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重傷罪</a:t>
            </a:r>
            <a:endParaRPr lang="en-US" altLang="zh-TW" sz="24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642938" lvl="1" indent="-342900">
              <a:buFont typeface="Arial" panose="020B0604020202020204" pitchFamily="34" charset="0"/>
              <a:buChar char="•"/>
            </a:pPr>
            <a:r>
              <a:rPr lang="zh-TW" alt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民事：</a:t>
            </a:r>
            <a:r>
              <a:rPr lang="zh-TW" alt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損害賠償</a:t>
            </a:r>
            <a:endParaRPr lang="en-US" altLang="zh-TW" sz="24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/>
            <a:r>
              <a:rPr lang="zh-TW" altLang="en-US" sz="3200" b="1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精神暴力</a:t>
            </a:r>
            <a:endParaRPr lang="en-US" altLang="zh-TW" sz="3200" b="1" dirty="0"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642938" lvl="1" indent="-342900"/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辱罵與毀謗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刑法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309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條</a:t>
            </a:r>
            <a:r>
              <a:rPr lang="zh-TW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公然侮辱罪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、第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310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條</a:t>
            </a:r>
            <a:r>
              <a:rPr lang="zh-TW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誹謗罪</a:t>
            </a:r>
            <a:endParaRPr lang="en-US" altLang="zh-TW" sz="2400" b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642938" lvl="1" indent="-342900"/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限制行動自由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刑法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en-US" altLang="zh-TW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302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條第一項</a:t>
            </a:r>
            <a:r>
              <a:rPr lang="zh-TW" alt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私行拘禁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、或第</a:t>
            </a:r>
            <a:r>
              <a:rPr lang="en-US" altLang="zh-TW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304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條的</a:t>
            </a:r>
            <a:r>
              <a:rPr lang="zh-TW" alt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強制罪</a:t>
            </a:r>
            <a:endParaRPr lang="en-US" altLang="zh-TW" sz="24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642938" lvl="1" indent="-342900"/>
            <a:r>
              <a:rPr lang="zh-TW" alt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言語恐嚇脅迫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刑法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en-US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305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條</a:t>
            </a:r>
            <a:r>
              <a:rPr lang="zh-TW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恐嚇罪</a:t>
            </a:r>
            <a:endParaRPr lang="en-US" altLang="zh-TW" sz="2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36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AD196C-41BE-D44D-77C4-F8046175B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8444499-8D3C-12A7-ED6E-634BBB50F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983160"/>
          </a:xfrm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zh-TW" altLang="en-US" sz="32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性暴力（</a:t>
            </a:r>
            <a:r>
              <a:rPr lang="zh-TW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未經同意偷拍親密照</a:t>
            </a:r>
            <a:r>
              <a:rPr lang="zh-TW" altLang="en-US" sz="32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sz="3200" b="1" i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642938" lvl="1" indent="-342900"/>
            <a:r>
              <a:rPr lang="zh-TW" altLang="zh-TW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刑法</a:t>
            </a:r>
            <a:r>
              <a:rPr lang="zh-TW" altLang="zh-TW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2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en-US" altLang="zh-TW" sz="2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221</a:t>
            </a:r>
            <a:r>
              <a:rPr lang="zh-TW" altLang="en-US" sz="2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條</a:t>
            </a:r>
            <a:r>
              <a:rPr lang="zh-TW" altLang="en-US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妨害性自主</a:t>
            </a:r>
            <a:endParaRPr lang="en-US" altLang="zh-TW" sz="2800" b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642938" lvl="1" indent="-342900"/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偷拍私密影片：</a:t>
            </a:r>
            <a:b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TW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刑法</a:t>
            </a:r>
            <a:r>
              <a:rPr lang="zh-TW" altLang="zh-TW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305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條</a:t>
            </a:r>
            <a:r>
              <a:rPr lang="zh-TW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恐嚇罪</a:t>
            </a:r>
            <a:b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315-1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條第</a:t>
            </a:r>
            <a: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項之</a:t>
            </a:r>
            <a:r>
              <a:rPr lang="zh-TW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竊錄罪、</a:t>
            </a:r>
            <a:r>
              <a:rPr lang="zh-TW" altLang="en-US" sz="2800" dirty="0">
                <a:solidFill>
                  <a:srgbClr val="232A3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en-US" altLang="zh-TW" sz="2800" dirty="0">
                <a:solidFill>
                  <a:srgbClr val="232A3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28</a:t>
            </a:r>
            <a:r>
              <a:rPr lang="zh-TW" altLang="en-US" sz="2800" dirty="0">
                <a:solidFill>
                  <a:srgbClr val="232A3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章</a:t>
            </a:r>
            <a:r>
              <a:rPr lang="zh-TW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妨害秘密罪</a:t>
            </a:r>
            <a:endParaRPr lang="en-US" altLang="zh-TW" sz="2800" b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642938" lvl="1" indent="-342900"/>
            <a:r>
              <a:rPr lang="zh-TW" alt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轉傳私密照片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b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TW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刑法</a:t>
            </a:r>
            <a:r>
              <a:rPr lang="zh-TW" altLang="zh-TW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en-US" altLang="zh-TW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235</a:t>
            </a:r>
            <a:r>
              <a:rPr lang="zh-TW" altLang="en-US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條</a:t>
            </a:r>
            <a:r>
              <a:rPr lang="zh-TW" altLang="en-US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散佈猥褻物品罪</a:t>
            </a:r>
            <a:b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en-US" altLang="zh-TW" sz="2800" b="0" i="0" dirty="0">
                <a:solidFill>
                  <a:srgbClr val="232A3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315-4</a:t>
            </a:r>
            <a:r>
              <a:rPr lang="zh-TW" altLang="en-US" sz="2800" b="1" i="0" dirty="0">
                <a:solidFill>
                  <a:srgbClr val="232A3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散布性私密影音罪</a:t>
            </a:r>
            <a:br>
              <a:rPr lang="en-US" altLang="zh-TW" sz="2800" b="0" i="0" dirty="0">
                <a:solidFill>
                  <a:srgbClr val="232A3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en-US" altLang="zh-TW" sz="2800" dirty="0">
                <a:solidFill>
                  <a:srgbClr val="232A3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315-5</a:t>
            </a:r>
            <a:r>
              <a:rPr lang="zh-TW" altLang="en-US" sz="2800" b="1" i="0" dirty="0">
                <a:solidFill>
                  <a:srgbClr val="232A3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製作或散布他人不實性影音罪</a:t>
            </a:r>
            <a:br>
              <a:rPr lang="en-US" altLang="zh-TW" sz="2800" b="1" i="0" dirty="0">
                <a:solidFill>
                  <a:srgbClr val="232A3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en-US" altLang="zh-TW" sz="2800" dirty="0">
                <a:solidFill>
                  <a:srgbClr val="232A3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362</a:t>
            </a:r>
            <a:r>
              <a:rPr lang="zh-TW" altLang="en-US" sz="2800" dirty="0">
                <a:solidFill>
                  <a:srgbClr val="232A3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條之</a:t>
            </a:r>
            <a:r>
              <a:rPr lang="en-US" altLang="zh-TW" sz="2800" dirty="0">
                <a:solidFill>
                  <a:srgbClr val="232A3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solidFill>
                  <a:srgbClr val="232A3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製作或散布他人不實活動、言論、談話影音罪</a:t>
            </a:r>
            <a:br>
              <a:rPr lang="en-US" altLang="zh-TW" sz="2800" dirty="0">
                <a:solidFill>
                  <a:srgbClr val="232A3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800" dirty="0">
                <a:solidFill>
                  <a:srgbClr val="232A3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en-US" altLang="zh-TW" sz="2800" b="0" i="0" dirty="0">
                <a:solidFill>
                  <a:srgbClr val="232A3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36</a:t>
            </a:r>
            <a:r>
              <a:rPr lang="zh-TW" altLang="en-US" sz="2800" b="0" i="0" dirty="0">
                <a:solidFill>
                  <a:srgbClr val="232A3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章</a:t>
            </a:r>
            <a:r>
              <a:rPr lang="zh-TW" altLang="en-US" sz="2800" b="1" i="0" dirty="0">
                <a:solidFill>
                  <a:srgbClr val="232A3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「妨害電腦使用罪章」</a:t>
            </a:r>
            <a:endParaRPr lang="zh-TW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076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72B54C-D8E4-F566-4D88-2A86691F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4000" dirty="0">
                <a:solidFill>
                  <a:srgbClr val="4D4D4D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2022《</a:t>
            </a:r>
            <a:r>
              <a:rPr lang="zh-TW" altLang="en-US" sz="4000" dirty="0">
                <a:solidFill>
                  <a:srgbClr val="4D4D4D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跟蹤騷擾防制法</a:t>
            </a:r>
            <a:r>
              <a:rPr lang="en-US" altLang="zh-TW" sz="4000" dirty="0">
                <a:solidFill>
                  <a:srgbClr val="4D4D4D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4000" dirty="0">
                <a:solidFill>
                  <a:srgbClr val="4D4D4D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與數位暴力</a:t>
            </a:r>
            <a:endParaRPr lang="zh-TW" altLang="en-US" sz="4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9DB6B2-3BD9-1C67-9B6A-C39953AF5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58" y="1677693"/>
            <a:ext cx="6284563" cy="4525963"/>
          </a:xfrm>
        </p:spPr>
        <p:txBody>
          <a:bodyPr/>
          <a:lstStyle/>
          <a:p>
            <a:r>
              <a:rPr lang="zh-TW" altLang="en-US" sz="28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跟蹤騷擾行為分成八種樣態：</a:t>
            </a:r>
            <a:endParaRPr lang="en-US" altLang="zh-TW" sz="2800" i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監視觀察</a:t>
            </a:r>
            <a:endParaRPr lang="en-US" altLang="zh-TW" sz="2400" i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尾隨接近</a:t>
            </a:r>
            <a:endParaRPr lang="en-US" altLang="zh-TW" sz="2400" i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歧視貶抑</a:t>
            </a:r>
            <a:endParaRPr lang="en-US" altLang="zh-TW" sz="2400" i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通訊騷擾</a:t>
            </a:r>
            <a:endParaRPr lang="en-US" altLang="zh-TW" sz="2400" i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不當追求</a:t>
            </a:r>
            <a:endParaRPr lang="en-US" altLang="zh-TW" sz="2400" i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寄送物品</a:t>
            </a:r>
            <a:endParaRPr lang="en-US" altLang="zh-TW" sz="2400" i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妨礙名譽</a:t>
            </a:r>
            <a:endParaRPr lang="en-US" altLang="zh-TW" sz="2400" i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冒用個資</a:t>
            </a:r>
            <a:endParaRPr lang="zh-TW" altLang="en-US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F821F7-5CFB-6B4E-4FC4-389E4FDEC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170" y="2216258"/>
            <a:ext cx="6533830" cy="464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88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286237-89AA-5861-3FAE-0672CC337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高嘉瑜的例子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64A865-32B7-A346-9111-2A3EAA59C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逼她下跪、動手</a:t>
            </a:r>
            <a:r>
              <a:rPr lang="zh-TW" altLang="en-US" sz="28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施暴</a:t>
            </a:r>
            <a:r>
              <a:rPr lang="zh-TW" altLang="en-US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，脅迫她簽署指控前男友馬文鈺竊取公帑的自白書，並控制她的行動</a:t>
            </a:r>
            <a:endParaRPr lang="en-US" altLang="zh-TW" sz="28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林秉樞：如果報警，將公布兩人親密影片及照片</a:t>
            </a:r>
            <a:endParaRPr lang="en-US" altLang="zh-TW" sz="28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判決：造</a:t>
            </a:r>
            <a:r>
              <a:rPr lang="zh-TW" altLang="en-US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文書、妨害祕密、私行拘禁、強制、妨害名譽、妨害電腦使用、傷害、恐嚇</a:t>
            </a:r>
            <a:endParaRPr lang="zh-TW" altLang="en-US" sz="28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20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4F0620-D373-F84B-7248-D23BAC40F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為何無法察覺暴力？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C630B6B-675F-B886-EB5F-6E1D50E4D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496300" cy="4983160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煤氣燈效應</a:t>
            </a:r>
            <a:r>
              <a:rPr lang="en-US" altLang="zh-TW" sz="32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Gaslighting</a:t>
            </a:r>
          </a:p>
          <a:p>
            <a:pPr lvl="1"/>
            <a:r>
              <a:rPr lang="zh-TW" altLang="en-US" sz="25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心理操縱的形式</a:t>
            </a:r>
            <a:endParaRPr lang="en-US" altLang="zh-TW" sz="2500" b="0" i="0" dirty="0">
              <a:solidFill>
                <a:srgbClr val="202124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5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讓受害人逐漸開始懷疑自己，使他</a:t>
            </a:r>
            <a:r>
              <a:rPr lang="en-US" altLang="zh-TW" sz="25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25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她質疑自己的記憶力，感知力或判斷力，其結果是導致受害者的認知失調和其他變化，例如低下的自我尊重</a:t>
            </a:r>
            <a:endParaRPr lang="en-US" altLang="zh-TW" sz="2500" b="0" i="0" dirty="0">
              <a:solidFill>
                <a:srgbClr val="202124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b="1" i="0" dirty="0">
                <a:solidFill>
                  <a:srgbClr val="3A3A3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透過說謊假裝，否認與竄改事實，否定受害人的認知</a:t>
            </a:r>
            <a:endParaRPr lang="en-US" altLang="zh-TW" sz="2400" b="1" i="0" dirty="0">
              <a:solidFill>
                <a:srgbClr val="3A3A3A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b="1" dirty="0">
                <a:solidFill>
                  <a:srgbClr val="3A3A3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轉移焦點或冷處理</a:t>
            </a:r>
            <a:r>
              <a:rPr lang="zh-TW" altLang="en-US" sz="2400" b="1" i="0" dirty="0">
                <a:solidFill>
                  <a:srgbClr val="3A3A3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受害人的感受</a:t>
            </a:r>
            <a:endParaRPr lang="en-US" altLang="zh-TW" sz="2400" b="1" i="0" dirty="0">
              <a:solidFill>
                <a:srgbClr val="3A3A3A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b="1" dirty="0">
                <a:solidFill>
                  <a:srgbClr val="3A3A3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不斷循環讓受害者陷入自我懷疑和操縱</a:t>
            </a:r>
            <a:endParaRPr lang="zh-TW" altLang="en-US" sz="2400" b="0" i="0" dirty="0">
              <a:solidFill>
                <a:srgbClr val="3A3A3A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b="1" i="0" dirty="0">
                <a:solidFill>
                  <a:srgbClr val="3A3A3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欺騙、不准受害者保有社交圈</a:t>
            </a:r>
            <a:br>
              <a:rPr lang="en-US" altLang="zh-TW" sz="2400" b="1" i="0" dirty="0">
                <a:solidFill>
                  <a:srgbClr val="3A3A3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b="1" i="0" dirty="0">
                <a:solidFill>
                  <a:srgbClr val="3A3A3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i="0" dirty="0">
                <a:solidFill>
                  <a:srgbClr val="3A3A3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或透過周遭親友進行群體操縱</a:t>
            </a:r>
            <a:r>
              <a:rPr lang="en-US" altLang="zh-TW" sz="2400" b="1" i="0" dirty="0">
                <a:solidFill>
                  <a:srgbClr val="3A3A3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b="0" i="0" dirty="0">
              <a:solidFill>
                <a:srgbClr val="3A3A3A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400" b="1" i="0" dirty="0">
                <a:solidFill>
                  <a:srgbClr val="3A3A3A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批評貶低、處在關係中的弱勢</a:t>
            </a:r>
            <a:endParaRPr lang="zh-TW" altLang="en-US" sz="2400" b="0" i="0" dirty="0">
              <a:solidFill>
                <a:srgbClr val="3A3A3A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zh-TW" altLang="en-US" sz="25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550348"/>
      </p:ext>
    </p:extLst>
  </p:cSld>
  <p:clrMapOvr>
    <a:masterClrMapping/>
  </p:clrMapOvr>
</p:sld>
</file>

<file path=ppt/theme/theme1.xml><?xml version="1.0" encoding="utf-8"?>
<a:theme xmlns:a="http://schemas.openxmlformats.org/drawingml/2006/main" name="Rounded .::Showeet::.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1-0016 Bubbly</Template>
  <TotalTime>6684</TotalTime>
  <Words>879</Words>
  <Application>Microsoft Office PowerPoint</Application>
  <PresentationFormat>如螢幕大小 (4:3)</PresentationFormat>
  <Paragraphs>86</Paragraphs>
  <Slides>13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0" baseType="lpstr">
      <vt:lpstr>Sanserifing</vt:lpstr>
      <vt:lpstr>新細明體</vt:lpstr>
      <vt:lpstr>標楷體</vt:lpstr>
      <vt:lpstr>Arial</vt:lpstr>
      <vt:lpstr>Calibri</vt:lpstr>
      <vt:lpstr>Times New Roman</vt:lpstr>
      <vt:lpstr>Rounded .::Showeet::.</vt:lpstr>
      <vt:lpstr>情人危險？! 談親密暴力自我評估</vt:lpstr>
      <vt:lpstr>在影片中你看到了什麼？</vt:lpstr>
      <vt:lpstr>仲宇是恐怖情人嗎？</vt:lpstr>
      <vt:lpstr>出現哪些行為，會被說是恐怖情人？</vt:lpstr>
      <vt:lpstr>哪些行為違法？</vt:lpstr>
      <vt:lpstr>PowerPoint 簡報</vt:lpstr>
      <vt:lpstr>2022《跟蹤騷擾防制法》與數位暴力</vt:lpstr>
      <vt:lpstr>高嘉瑜的例子</vt:lpstr>
      <vt:lpstr>為何無法察覺暴力？</vt:lpstr>
      <vt:lpstr>危險情人/恐怖情人的親密暴力行為</vt:lpstr>
      <vt:lpstr>危險情人線上檢測 https://www.tip.org.tw/DL</vt:lpstr>
      <vt:lpstr>遇到危險情人/恐怖情人要怎麼說分手</vt:lpstr>
      <vt:lpstr>   Thank you for listening    謝謝您的聆聽！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Shelly</cp:lastModifiedBy>
  <cp:revision>431</cp:revision>
  <cp:lastPrinted>2022-10-16T11:05:48Z</cp:lastPrinted>
  <dcterms:created xsi:type="dcterms:W3CDTF">2016-10-04T15:35:18Z</dcterms:created>
  <dcterms:modified xsi:type="dcterms:W3CDTF">2022-12-10T15:44:50Z</dcterms:modified>
</cp:coreProperties>
</file>